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73" r:id="rId6"/>
    <p:sldId id="261" r:id="rId7"/>
    <p:sldId id="262" r:id="rId8"/>
    <p:sldId id="264" r:id="rId9"/>
    <p:sldId id="275" r:id="rId10"/>
    <p:sldId id="276" r:id="rId11"/>
    <p:sldId id="271" r:id="rId12"/>
    <p:sldId id="272" r:id="rId13"/>
    <p:sldId id="274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E0E96-AF0C-48E2-A19C-D635B2F83E47}" v="111" dt="2025-09-27T03:44:20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4660"/>
  </p:normalViewPr>
  <p:slideViewPr>
    <p:cSldViewPr snapToGrid="0">
      <p:cViewPr>
        <p:scale>
          <a:sx n="75" d="100"/>
          <a:sy n="75" d="100"/>
        </p:scale>
        <p:origin x="36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38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9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933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33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0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76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70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7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91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6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3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2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30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36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6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364E332-BCF3-4A98-822C-10A2CB8F4629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51D08F6-B712-435F-8456-D45CC217E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44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033BB7F-49DD-5F4C-D60F-0A76FD44C6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31226" b="312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7325-7503-42E3-2FFC-41B590195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Case Study: PFEP –A Blueprint for </a:t>
            </a:r>
            <a:r>
              <a:rPr lang="en-US" sz="4600"/>
              <a:t>Successful Agentic </a:t>
            </a:r>
            <a:r>
              <a:rPr lang="en-US" sz="4600" dirty="0"/>
              <a:t>Workflows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C8DB0-D33F-8F8B-D184-60AE22B0D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Christopher Cowart</a:t>
            </a:r>
          </a:p>
        </p:txBody>
      </p:sp>
    </p:spTree>
    <p:extLst>
      <p:ext uri="{BB962C8B-B14F-4D97-AF65-F5344CB8AC3E}">
        <p14:creationId xmlns:p14="http://schemas.microsoft.com/office/powerpoint/2010/main" val="412386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3E747-75EF-FB74-1B22-B6ADDA1CC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Data Flow Diagram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E527042-2A7F-F9E9-BF4A-DDAA79FE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pPr marL="36900" indent="0">
              <a:buClr>
                <a:srgbClr val="37D837"/>
              </a:buClr>
              <a:buNone/>
            </a:pP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Key Components:</a:t>
            </a:r>
            <a:endParaRPr lang="en-US" sz="1600" b="1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285750" indent="-285750"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Nightly data is ingested from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SAP,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validated, and loaded into the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Analytics DB.</a:t>
            </a:r>
            <a:endParaRPr lang="en-US" sz="1600" b="1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285750" indent="-285750"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Scoring Engine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uses this data configured rules to identify opportunities, then triggers the Workflow Engine to assign a task to the correct owner.</a:t>
            </a: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285750" indent="-285750"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Inventory Buyer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acts on the task via the Federated Portal.   The final resolution is logged in the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Audit Database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, completing the closed loop.</a:t>
            </a:r>
            <a:endParaRPr lang="en-US" sz="1600" b="1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5" name="Content Placeholder 4" descr="A diagram of a diagram">
            <a:extLst>
              <a:ext uri="{FF2B5EF4-FFF2-40B4-BE49-F238E27FC236}">
                <a16:creationId xmlns:a16="http://schemas.microsoft.com/office/drawing/2014/main" id="{C0329CDC-6FBA-20D8-6C68-55E4D73BC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9" y="697396"/>
            <a:ext cx="6642193" cy="54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11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E6FE-CAA8-8C3F-1B72-4B299ED7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30% Reduction in Excess Inventory ($60MM Savings)</a:t>
            </a:r>
          </a:p>
        </p:txBody>
      </p:sp>
      <p:pic>
        <p:nvPicPr>
          <p:cNvPr id="5" name="Picture 4" descr="Boxes On Rack In Warehouse">
            <a:extLst>
              <a:ext uri="{FF2B5EF4-FFF2-40B4-BE49-F238E27FC236}">
                <a16:creationId xmlns:a16="http://schemas.microsoft.com/office/drawing/2014/main" id="{41A138E1-32DB-A063-E8FB-528EEB3CB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448" r="23055" b="-2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77F8A-A4D6-7372-FA23-FF5497C8A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B58F51"/>
              </a:buClr>
              <a:buNone/>
            </a:pP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Operational Improvements:</a:t>
            </a:r>
          </a:p>
          <a:p>
            <a:pPr marL="285750" indent="-285750">
              <a:lnSpc>
                <a:spcPct val="90000"/>
              </a:lnSpc>
              <a:buClr>
                <a:srgbClr val="B58F5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Drastic Reduction in Manual Work: 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Automated over </a:t>
            </a: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80%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of the initial opportunity identification and triage processes.</a:t>
            </a:r>
          </a:p>
          <a:p>
            <a:pPr marL="285750" indent="-285750">
              <a:lnSpc>
                <a:spcPct val="90000"/>
              </a:lnSpc>
              <a:buClr>
                <a:srgbClr val="B58F5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Increased Process Velocity: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Reduced the average time-to-decision for an inventory issue from </a:t>
            </a: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5 days to less than 24 hours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B58F5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Full auditability: 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Achieved </a:t>
            </a: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100%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traceability for all inventory decisions and overrides, simplifying compliance.</a:t>
            </a:r>
          </a:p>
          <a:p>
            <a:pPr marL="0" indent="0">
              <a:lnSpc>
                <a:spcPct val="90000"/>
              </a:lnSpc>
              <a:buClr>
                <a:srgbClr val="B58F51"/>
              </a:buClr>
              <a:buNone/>
            </a:pP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Business Enablement:</a:t>
            </a:r>
          </a:p>
          <a:p>
            <a:pPr marL="285750" indent="-285750">
              <a:lnSpc>
                <a:spcPct val="90000"/>
              </a:lnSpc>
              <a:buClr>
                <a:srgbClr val="B58F5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High User Adoption: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Reached 95% adoption among all inventory buyers within the first six months.</a:t>
            </a:r>
          </a:p>
          <a:p>
            <a:pPr marL="285750" indent="-285750">
              <a:lnSpc>
                <a:spcPct val="90000"/>
              </a:lnSpc>
              <a:buClr>
                <a:srgbClr val="B58F5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Empowered Decision-Making: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Provided business users with a single pane of glass, giving them visibility and tools to negotiate and resolve issues efficiently.</a:t>
            </a:r>
            <a:endParaRPr lang="en-US" sz="1400" b="1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 marL="285750" indent="-285750">
              <a:lnSpc>
                <a:spcPct val="90000"/>
              </a:lnSpc>
              <a:buClr>
                <a:srgbClr val="B58F51"/>
              </a:buClr>
              <a:buFont typeface="Arial" panose="020B0604020202020204" pitchFamily="34" charset="0"/>
              <a:buChar char="•"/>
            </a:pP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Enabled Continuous Improvement: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The business is now able to tune and deploy new scoring rules in </a:t>
            </a:r>
            <a:r>
              <a:rPr lang="en-US" sz="14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under an hour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, without IT intervention.</a:t>
            </a:r>
            <a:endParaRPr lang="en-US" sz="1400" b="1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1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7F7B8-EE40-61CB-4E4C-476B7704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Lesson: The Full Lifecycle of an Internal PaaS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B7537-BCF2-7352-EB85-2A5978AF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37D837"/>
              </a:buClr>
              <a:buNone/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We architected the PFEP solution by first creating a reusable, on-premise Platform as a Service (PaaS).  This provided the standardized deployment pipelines and observability, allowing the PFEP team to focus purely on business logic.</a:t>
            </a: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Challenge (Victim of Success): </a:t>
            </a: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platform was so successful that multiple new business units wanted to onboard onto the specialized solution.  Our biggest challenge became securing buy-in and a funding model to scale the shared infrastructure we had created.</a:t>
            </a: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Learning:</a:t>
            </a: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Building a successful internal PaaS requires two key parts; a solid technical foundation, and an enterprise-level strategy for </a:t>
            </a:r>
            <a:r>
              <a:rPr lang="en-US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funding and governance</a:t>
            </a: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to support its growth.</a:t>
            </a:r>
            <a:endParaRPr lang="en-US" b="1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4680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D605-F82F-B9E0-8285-D95397AD7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Summary &amp; Key Takeaways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F72AF1-F13B-3982-219A-28A10A175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37D837"/>
              </a:buClr>
              <a:buNone/>
            </a:pPr>
            <a:endParaRPr lang="en-US" sz="1600" b="1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Problem: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Fragmented data across 65 on-premise sites led to an inability to act at scale, resulting in millions of dollars in excess inventory, with no scalable process for resolution.</a:t>
            </a: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Solution: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To solve this, I first architected and built a reusable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internal PaaS.  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On that platform, we deployed a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closed-loop decisioning system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that centralized the workflow and empowered business owners.</a:t>
            </a: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Outcome: 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project was a landmark success, delivering a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$60MM reduction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in excess inventory.  It also provided a powerful lesson on the need for a proactive funding model to scale successful internal platforms,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creating a reusable pattern for future agentic workflows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My Role: 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As the lead solution architect, my role was end-to-end. I designed and developed the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PFEP application’s architecture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but also the underlying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internal PaaS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it runs on, creating a scalable enterprise-level solution from the hardware up.</a:t>
            </a: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endParaRPr lang="en-US" sz="1600" b="1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endParaRPr lang="en-US" sz="1600" b="1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8833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86E0-CED8-8C91-1686-E03B1039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Applying the PFEP Patterns to Agentic Workflows</a:t>
            </a:r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B5B2EE2C-B4A4-C5CC-28DC-E746DAF1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50" r="18620" b="-1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E0A73-7834-2DB5-5594-B93A295B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AB717D"/>
              </a:buClr>
              <a:buNone/>
            </a:pPr>
            <a:r>
              <a:rPr lang="en-US" sz="1900"/>
              <a:t>The PFEP architecture is a proven, reusable model for creating high-value agentic workflows.  By replacing data context, this pattern can be applied to other domains</a:t>
            </a:r>
          </a:p>
          <a:p>
            <a:pPr marL="285750" indent="-285750">
              <a:lnSpc>
                <a:spcPct val="90000"/>
              </a:lnSpc>
              <a:buClr>
                <a:srgbClr val="AB717D"/>
              </a:buClr>
              <a:buFont typeface="Arial" panose="020B0604020202020204" pitchFamily="34" charset="0"/>
              <a:buChar char="•"/>
            </a:pPr>
            <a:r>
              <a:rPr lang="en-US" sz="1900" b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Sensors: </a:t>
            </a:r>
            <a:r>
              <a:rPr lang="en-US" sz="19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Ingest application data from SAP.</a:t>
            </a:r>
          </a:p>
          <a:p>
            <a:pPr marL="285750" indent="-285750">
              <a:lnSpc>
                <a:spcPct val="90000"/>
              </a:lnSpc>
              <a:buClr>
                <a:srgbClr val="AB717D"/>
              </a:buClr>
              <a:buFont typeface="Arial" panose="020B0604020202020204" pitchFamily="34" charset="0"/>
              <a:buChar char="•"/>
            </a:pPr>
            <a:r>
              <a:rPr lang="en-US" sz="1900" b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Brain: </a:t>
            </a:r>
            <a:r>
              <a:rPr lang="en-US" sz="19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The Scoring Engine applied business rules to identify opportunities.</a:t>
            </a:r>
          </a:p>
          <a:p>
            <a:pPr marL="285750" indent="-285750">
              <a:lnSpc>
                <a:spcPct val="90000"/>
              </a:lnSpc>
              <a:buClr>
                <a:srgbClr val="AB717D"/>
              </a:buClr>
              <a:buFont typeface="Arial" panose="020B0604020202020204" pitchFamily="34" charset="0"/>
              <a:buChar char="•"/>
            </a:pPr>
            <a:r>
              <a:rPr lang="en-US" sz="1900" b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Actuators: </a:t>
            </a:r>
            <a:r>
              <a:rPr lang="en-US" sz="19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The Workflow Engine created tasks for buyers to task action.</a:t>
            </a:r>
          </a:p>
          <a:p>
            <a:pPr marL="285750" indent="-285750">
              <a:lnSpc>
                <a:spcPct val="90000"/>
              </a:lnSpc>
              <a:buClr>
                <a:srgbClr val="AB717D"/>
              </a:buClr>
              <a:buFont typeface="Arial" panose="020B0604020202020204" pitchFamily="34" charset="0"/>
              <a:buChar char="•"/>
            </a:pPr>
            <a:r>
              <a:rPr lang="en-US" sz="1900" b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Learning Loop: </a:t>
            </a:r>
            <a:r>
              <a:rPr lang="en-US" sz="19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Business Owners used dashboards and UIs to tune the rules based on outcomes.</a:t>
            </a:r>
            <a:endParaRPr lang="en-US" sz="1900" b="1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 marL="36900" indent="0">
              <a:lnSpc>
                <a:spcPct val="90000"/>
              </a:lnSpc>
              <a:buClr>
                <a:srgbClr val="AB717D"/>
              </a:buClr>
              <a:buNone/>
            </a:pPr>
            <a:endParaRPr lang="en-US" sz="1900"/>
          </a:p>
          <a:p>
            <a:pPr>
              <a:lnSpc>
                <a:spcPct val="90000"/>
              </a:lnSpc>
              <a:buClr>
                <a:srgbClr val="AB717D"/>
              </a:buClr>
            </a:pPr>
            <a:endParaRPr lang="en-US" sz="1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2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E68C-101E-E64F-36B2-20B33F7F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Q&amp;A/Thank You</a:t>
            </a:r>
          </a:p>
        </p:txBody>
      </p:sp>
      <p:pic>
        <p:nvPicPr>
          <p:cNvPr id="5" name="Picture 4" descr="Yellow and blue symbols">
            <a:extLst>
              <a:ext uri="{FF2B5EF4-FFF2-40B4-BE49-F238E27FC236}">
                <a16:creationId xmlns:a16="http://schemas.microsoft.com/office/drawing/2014/main" id="{84ADA7C5-3E80-2F79-1FBE-4BA73BDA02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44" r="27060" b="1"/>
          <a:stretch>
            <a:fillRect/>
          </a:stretch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32880-4DDD-A8A0-64A3-38E00BAE4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E09F3C"/>
              </a:buClr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0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B58C88-90DF-364B-F3F1-57F3968F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About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FE0F20-FE45-7869-2C3C-81F5C856C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828801"/>
            <a:ext cx="5978072" cy="3866048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buClr>
                <a:srgbClr val="CBA67B"/>
              </a:buClr>
            </a:pPr>
            <a:r>
              <a:rPr lang="en-US" sz="1700" b="1" dirty="0"/>
              <a:t>Hands-on Architect | 18+ Years Experience | Data-Driven Solutions</a:t>
            </a:r>
            <a:r>
              <a:rPr lang="en-US" sz="1700" dirty="0"/>
              <a:t> </a:t>
            </a:r>
          </a:p>
          <a:p>
            <a:pPr algn="l">
              <a:buClr>
                <a:srgbClr val="CBA67B"/>
              </a:buClr>
            </a:pPr>
            <a:r>
              <a:rPr lang="en-US" sz="1700" b="1" dirty="0"/>
              <a:t>Core Expertise:</a:t>
            </a:r>
          </a:p>
          <a:p>
            <a:pPr marL="285750" indent="-285750" algn="l"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Intelligent Automation:</a:t>
            </a:r>
            <a:r>
              <a:rPr lang="en-US" sz="1700" dirty="0"/>
              <a:t> Architecting auditable, closed-loop systems (BPM, HITL), and distributed systems</a:t>
            </a:r>
          </a:p>
          <a:p>
            <a:pPr marL="285750" indent="-285750" algn="l"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Process Optimization:</a:t>
            </a:r>
            <a:r>
              <a:rPr lang="en-US" sz="1700" dirty="0"/>
              <a:t> Using statistical methods to optimize processes and incubate new capabilities (Lean, A/B Testing, Prototyping)</a:t>
            </a:r>
          </a:p>
          <a:p>
            <a:pPr marL="285750" indent="-285750" algn="l"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Clean Architecture:</a:t>
            </a:r>
            <a:r>
              <a:rPr lang="en-US" sz="1700" dirty="0"/>
              <a:t> Building scalable solutions with modern practices (DDD/Medallion Architectures, CI/CD, </a:t>
            </a:r>
            <a:r>
              <a:rPr lang="en-US" sz="1700" dirty="0" err="1"/>
              <a:t>IaC</a:t>
            </a:r>
            <a:r>
              <a:rPr lang="en-US" sz="1700" dirty="0"/>
              <a:t>)</a:t>
            </a:r>
            <a:endParaRPr lang="en-US" sz="1700" b="1" dirty="0"/>
          </a:p>
          <a:p>
            <a:pPr algn="l">
              <a:buClr>
                <a:srgbClr val="CBA67B"/>
              </a:buClr>
            </a:pPr>
            <a:r>
              <a:rPr lang="en-US" sz="1700" b="1" dirty="0"/>
              <a:t>Education &amp; Certificates</a:t>
            </a:r>
            <a:r>
              <a:rPr lang="en-US" sz="1700" dirty="0"/>
              <a:t>:</a:t>
            </a:r>
          </a:p>
          <a:p>
            <a:pPr marL="285750" indent="-285750" algn="l"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M.S. Computer Science (In Progress, Colorado State)</a:t>
            </a:r>
          </a:p>
          <a:p>
            <a:pPr marL="285750" indent="-285750" algn="l"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Grad Cert Applied Statistics (Texas A&amp;M)</a:t>
            </a:r>
          </a:p>
          <a:p>
            <a:pPr marL="285750" indent="-285750" algn="l"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B.S. MIS-LOM (University of Missouri)</a:t>
            </a:r>
          </a:p>
          <a:p>
            <a:pPr marL="285750" indent="-285750" algn="l"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dirty="0"/>
              <a:t>TOGAF Certified | Pega CSSA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8" name="Picture Placeholder 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A28AB9FE-A36C-2DD9-FBB0-DDEEE08C70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" r="7405"/>
          <a:stretch>
            <a:fillRect/>
          </a:stretch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881FD8-35ED-BEEE-BA34-8FD2D037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– Inaction at Scale Due to Fragmentation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262B2B-ADAA-A33A-388F-3CC054659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408663"/>
            <a:ext cx="5060497" cy="3382536"/>
          </a:xfrm>
        </p:spPr>
        <p:txBody>
          <a:bodyPr>
            <a:normAutofit lnSpcReduction="10000"/>
          </a:bodyPr>
          <a:lstStyle/>
          <a:p>
            <a:pPr marL="45720" indent="0" algn="l" rtl="0" eaLnBrk="1" latinLnBrk="0" hangingPunct="1">
              <a:spcBef>
                <a:spcPts val="48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Problem Statement</a:t>
            </a:r>
            <a:r>
              <a:rPr lang="en-US" sz="20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 </a:t>
            </a:r>
          </a:p>
          <a:p>
            <a:pPr marL="45720" indent="0" algn="l" rtl="0" eaLnBrk="1" latinLnBrk="0" hangingPunct="1">
              <a:spcBef>
                <a:spcPts val="48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Inventory decisions based on outdated signals and assumed ownership led to </a:t>
            </a:r>
            <a:r>
              <a:rPr lang="en-US" sz="2000" b="1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costly overstocking, critical shortages, and an inability to respond to market changes at scale.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2F20B6-0091-CA5C-6AC4-1FA73C012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2408663"/>
            <a:ext cx="5064665" cy="3382537"/>
          </a:xfrm>
        </p:spPr>
        <p:txBody>
          <a:bodyPr>
            <a:normAutofit lnSpcReduction="10000"/>
          </a:bodyPr>
          <a:lstStyle/>
          <a:p>
            <a:pPr marL="45720" indent="0">
              <a:spcBef>
                <a:spcPts val="480"/>
              </a:spcBef>
              <a:buNone/>
            </a:pPr>
            <a:r>
              <a:rPr lang="en-US" sz="2400" b="1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Previous Landscape &amp; Process</a:t>
            </a:r>
            <a:endParaRPr lang="en-US" sz="2400" dirty="0">
              <a:solidFill>
                <a:srgbClr val="DADADA"/>
              </a:solidFill>
              <a:effectLst/>
              <a:latin typeface="Calisto MT" panose="02040603050505030304" pitchFamily="18" charset="0"/>
            </a:endParaRPr>
          </a:p>
          <a:p>
            <a:pPr marL="722376" indent="-27432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Siloed Operations: </a:t>
            </a:r>
            <a:r>
              <a:rPr lang="en-US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65 sites, 65 unique systems, millions of parts.</a:t>
            </a:r>
          </a:p>
          <a:p>
            <a:pPr marL="722376" indent="-27432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Fragmented Purchasing: </a:t>
            </a:r>
            <a:r>
              <a:rPr lang="en-US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Hundreds of buyers operating independently.</a:t>
            </a:r>
          </a:p>
          <a:p>
            <a:pPr marL="722376" indent="-27432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Lack of Accountability: </a:t>
            </a:r>
            <a:r>
              <a:rPr lang="en-US" dirty="0">
                <a:solidFill>
                  <a:srgbClr val="DADADA"/>
                </a:solidFill>
                <a:effectLst/>
                <a:latin typeface="Calisto MT" panose="02040603050505030304" pitchFamily="18" charset="0"/>
              </a:rPr>
              <a:t>No central view or accountability.</a:t>
            </a:r>
          </a:p>
          <a:p>
            <a:pPr marL="722376" indent="-274320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Complete Blind Spot: </a:t>
            </a:r>
            <a:r>
              <a:rPr lang="en-US" dirty="0"/>
              <a:t>Zero cross-site monitoring or insights.</a:t>
            </a:r>
          </a:p>
        </p:txBody>
      </p:sp>
    </p:spTree>
    <p:extLst>
      <p:ext uri="{BB962C8B-B14F-4D97-AF65-F5344CB8AC3E}">
        <p14:creationId xmlns:p14="http://schemas.microsoft.com/office/powerpoint/2010/main" val="383435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55A905-1118-39EB-63BF-B74B22D8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Architecture Guardrails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579718-FE1F-88B2-020A-CCCAA9FA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CBA67B"/>
              </a:buClr>
              <a:buNone/>
            </a:pPr>
            <a:r>
              <a:rPr lang="en-US" sz="1800" b="1" dirty="0"/>
              <a:t>Principles: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Isolate Core Systems: </a:t>
            </a:r>
            <a:r>
              <a:rPr lang="en-US" sz="1800" dirty="0"/>
              <a:t>To protect immutable SAP fixtures, we used a replicated analytics DB as the sole data source, accepting nightly latency.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Ensure System Integrity: </a:t>
            </a:r>
            <a:r>
              <a:rPr lang="en-US" sz="1800" dirty="0"/>
              <a:t>All write-backs were restricted to whitelisted, approved integrations to maintain data quality and security.</a:t>
            </a:r>
            <a:endParaRPr lang="en-US" sz="1800" b="1" dirty="0"/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Leverage Supported Platforms:</a:t>
            </a:r>
            <a:r>
              <a:rPr lang="en-US" sz="1800" dirty="0"/>
              <a:t> We chose Pega for orchestration to ensure commercial support and long-term viability.</a:t>
            </a:r>
          </a:p>
          <a:p>
            <a:pPr marL="0" indent="0">
              <a:lnSpc>
                <a:spcPct val="90000"/>
              </a:lnSpc>
              <a:buClr>
                <a:srgbClr val="CBA67B"/>
              </a:buClr>
              <a:buNone/>
            </a:pPr>
            <a:endParaRPr lang="en-US" sz="1800" b="1" dirty="0"/>
          </a:p>
        </p:txBody>
      </p:sp>
      <p:pic>
        <p:nvPicPr>
          <p:cNvPr id="13" name="Picture 12" descr="A winding road with mountains in the background&#10;&#10;AI-generated content may be incorrect.">
            <a:extLst>
              <a:ext uri="{FF2B5EF4-FFF2-40B4-BE49-F238E27FC236}">
                <a16:creationId xmlns:a16="http://schemas.microsoft.com/office/drawing/2014/main" id="{0C6BCE87-1370-E1B0-BDD0-E6980BB41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22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DA122-EDAE-F052-BDC2-F7D49A76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FEC792C-E178-62E5-3A9F-6312175E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Engagement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91D85DE-B46A-E910-54B6-F3D1424EF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CBA67B"/>
              </a:buClr>
              <a:buNone/>
            </a:pPr>
            <a:r>
              <a:rPr lang="en-US" sz="1800" b="1" dirty="0"/>
              <a:t>Principles: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Embed &amp; Integrate: </a:t>
            </a:r>
            <a:r>
              <a:rPr lang="en-US" sz="1800" dirty="0"/>
              <a:t>Join the team learn the culture, build trust, and contribute directly to immediate goals.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Lift &amp; Deliver: </a:t>
            </a:r>
            <a:r>
              <a:rPr lang="en-US" sz="1800" dirty="0"/>
              <a:t>Identify a key pain point, architect a quick, high-impact win to build credibility and demonstrate value.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800" b="1" dirty="0"/>
              <a:t>Grow &amp; Scale: </a:t>
            </a:r>
            <a:r>
              <a:rPr lang="en-US" sz="1800" dirty="0"/>
              <a:t>Shift from doing to teaching.  Help establish repeatable patterns, and scaling knowledge into existing Center of Excellence (</a:t>
            </a:r>
            <a:r>
              <a:rPr lang="en-US" sz="1800" dirty="0" err="1"/>
              <a:t>CoE</a:t>
            </a:r>
            <a:r>
              <a:rPr lang="en-US" sz="1800" dirty="0"/>
              <a:t>) standards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3" name="Picture 2" descr="A group of people climbing a rock wall&#10;&#10;AI-generated content may be incorrect.">
            <a:extLst>
              <a:ext uri="{FF2B5EF4-FFF2-40B4-BE49-F238E27FC236}">
                <a16:creationId xmlns:a16="http://schemas.microsoft.com/office/drawing/2014/main" id="{D998A08D-E7A4-394B-B8F3-67F9B3CD8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240" y="-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1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standing in a room with a large screen">
            <a:extLst>
              <a:ext uri="{FF2B5EF4-FFF2-40B4-BE49-F238E27FC236}">
                <a16:creationId xmlns:a16="http://schemas.microsoft.com/office/drawing/2014/main" id="{04BE6B07-1322-C220-AAFB-4CC60AB02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r="6389"/>
          <a:stretch>
            <a:fillRect/>
          </a:stretch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BE2167-53F8-C692-0C2E-56EE045B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dirty="0"/>
              <a:t>Target State: Data Driven Decisions, Full Accountability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EC0D-BFAF-7EDD-445C-475859BF5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lnSpcReduction="10000"/>
          </a:bodyPr>
          <a:lstStyle/>
          <a:p>
            <a:pPr marL="36900" indent="0">
              <a:lnSpc>
                <a:spcPct val="90000"/>
              </a:lnSpc>
              <a:buClr>
                <a:srgbClr val="CBA67B"/>
              </a:buClr>
              <a:buNone/>
            </a:pPr>
            <a:r>
              <a:rPr lang="en-US" sz="1700" b="1" dirty="0"/>
              <a:t>Reduce Excess Inventory by 30% | $60MM</a:t>
            </a:r>
          </a:p>
          <a:p>
            <a:pPr marL="36900" indent="0">
              <a:lnSpc>
                <a:spcPct val="90000"/>
              </a:lnSpc>
              <a:buClr>
                <a:srgbClr val="CBA67B"/>
              </a:buClr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Clr>
                <a:srgbClr val="CBA67B"/>
              </a:buClr>
              <a:buNone/>
            </a:pPr>
            <a:r>
              <a:rPr lang="en-US" sz="1700" b="1" dirty="0"/>
              <a:t>Key Capabilities Delivered:</a:t>
            </a:r>
            <a:endParaRPr lang="en-US" sz="1700" dirty="0"/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Fresh Signals:</a:t>
            </a:r>
            <a:r>
              <a:rPr lang="en-US" sz="1700" dirty="0"/>
              <a:t> Shifted from ad hoc to nightly.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Explicit Ownership:</a:t>
            </a:r>
            <a:r>
              <a:rPr lang="en-US" sz="1700" dirty="0"/>
              <a:t> Assigned owners and defined SLAs for every part.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Closed Loop Control:</a:t>
            </a:r>
            <a:r>
              <a:rPr lang="en-US" sz="1700" dirty="0"/>
              <a:t> Enabled auditable human-in-the-loop (HITL) overrides.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Centralized KPI Monitoring:</a:t>
            </a:r>
            <a:r>
              <a:rPr lang="en-US" sz="1700" dirty="0"/>
              <a:t> Provided single pane of glass with configurable business rules.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Secure by Design:</a:t>
            </a:r>
            <a:r>
              <a:rPr lang="en-US" sz="1700" dirty="0"/>
              <a:t> Enforced governance with RBAC and explicit work assignments.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03345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 1066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30F87-5752-DF51-35D4-4EF912034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51435"/>
            <a:ext cx="4538741" cy="1676961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Business Process Flow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7EB7F02B-3738-CFB9-A055-0EB9A9538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20471"/>
            <a:ext cx="4538741" cy="3370729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CBA67B"/>
              </a:buClr>
              <a:buNone/>
            </a:pPr>
            <a:r>
              <a:rPr lang="en-US" sz="11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Process Overview: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Business-Owner Configuration: </a:t>
            </a:r>
            <a:r>
              <a:rPr lang="en-US" sz="11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</a:t>
            </a:r>
            <a:r>
              <a:rPr lang="en-US" sz="11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Business Owner</a:t>
            </a:r>
            <a:r>
              <a:rPr lang="en-US" sz="11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directly configures and maintains the system’s business rules and scoring models, ensuring the logic aligns with enterprise goals before the automated process begins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Automated Ingestion &amp; Triage: </a:t>
            </a:r>
            <a:r>
              <a:rPr lang="en-US" sz="11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process kicks off nightly, ingesting SAP data.  The </a:t>
            </a:r>
            <a:r>
              <a:rPr lang="en-US" sz="11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Scoring Engine</a:t>
            </a:r>
            <a:r>
              <a:rPr lang="en-US" sz="11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processes the signals, scores, each item, against the configured rules, and automatically assigns a task to the designated </a:t>
            </a:r>
            <a:r>
              <a:rPr lang="en-US" sz="11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Inventory Buyer</a:t>
            </a:r>
            <a:r>
              <a:rPr lang="en-US" sz="11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Primary Review &amp; Action (Inventory Buyer):</a:t>
            </a:r>
            <a:r>
              <a:rPr lang="en-US" sz="11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The buyer receives the automated task, reviews the opportunity, and negotiates.  A successful outcome is logged, closing the loop for the standard process.</a:t>
            </a:r>
            <a:endParaRPr lang="en-US" sz="1100" b="1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Automated Escalation Path:</a:t>
            </a:r>
            <a:r>
              <a:rPr lang="en-US" sz="11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If the buyer negotiation is unsuccessful, the system automatically routes the task to an </a:t>
            </a:r>
            <a:r>
              <a:rPr lang="en-US" sz="11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Escalation Manager </a:t>
            </a:r>
            <a:r>
              <a:rPr lang="en-US" sz="11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for secondary, higher-level review to ensure resolution.</a:t>
            </a:r>
            <a:endParaRPr lang="en-US" sz="1100" b="1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36CCAAA8-2CDB-E0B3-14DA-C1F805D3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1" y="1438360"/>
            <a:ext cx="1530094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C4748-90A5-45D1-7B8A-BD40F16F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Logical Architecture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0E0DF57-D7A4-DCAA-21FD-0545295DB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90000"/>
              </a:lnSpc>
              <a:buClr>
                <a:srgbClr val="CBA67B"/>
              </a:buClr>
              <a:buNone/>
            </a:pP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Key Components: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Personas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access their respective UI through a central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Federated Portal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Core system is split between a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Workflow Engine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that manages human tasks and a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Scoring Engine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that handles automated analysis.</a:t>
            </a:r>
          </a:p>
          <a:p>
            <a:pPr marL="285750" indent="-285750">
              <a:lnSpc>
                <a:spcPct val="90000"/>
              </a:lnSpc>
              <a:buClr>
                <a:srgbClr val="CBA67B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This system is decoupled from its data, consuming inventory signals from an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Enterprise Data Platform 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and operational logic from a dedicated </a:t>
            </a:r>
            <a:r>
              <a:rPr lang="en-US" sz="16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Business Rules DB</a:t>
            </a: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.</a:t>
            </a:r>
            <a:endParaRPr lang="en-US" sz="1600" b="1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diagram of a company&#10;&#10;AI-generated content may be incorrect.">
            <a:extLst>
              <a:ext uri="{FF2B5EF4-FFF2-40B4-BE49-F238E27FC236}">
                <a16:creationId xmlns:a16="http://schemas.microsoft.com/office/drawing/2014/main" id="{54CE783A-0B16-B0A2-F2FB-2BD4E53F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561" y="1438360"/>
            <a:ext cx="5308393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6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C04B5B-8163-590A-ECC9-B94103A11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7D25D-1684-91C9-8707-EA599994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51435"/>
            <a:ext cx="4538741" cy="1676961"/>
          </a:xfrm>
        </p:spPr>
        <p:txBody>
          <a:bodyPr>
            <a:normAutofit/>
          </a:bodyPr>
          <a:lstStyle/>
          <a:p>
            <a:r>
              <a:rPr lang="en-US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Deployment Architecture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DEBB54-E92B-66A1-E2B8-CAFB8E691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20471"/>
            <a:ext cx="4538741" cy="3370729"/>
          </a:xfrm>
        </p:spPr>
        <p:txBody>
          <a:bodyPr anchor="ctr">
            <a:normAutofit fontScale="92500" lnSpcReduction="10000"/>
          </a:bodyPr>
          <a:lstStyle/>
          <a:p>
            <a:pPr marL="36900" indent="0">
              <a:lnSpc>
                <a:spcPct val="90000"/>
              </a:lnSpc>
              <a:buClr>
                <a:srgbClr val="37D837"/>
              </a:buClr>
              <a:buNone/>
            </a:pPr>
            <a:r>
              <a:rPr lang="en-US" sz="17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Key Components:</a:t>
            </a: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7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Network Security</a:t>
            </a:r>
            <a:r>
              <a:rPr lang="en-US" sz="17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: The architecture is segregated into a </a:t>
            </a:r>
            <a:r>
              <a:rPr lang="en-US" sz="17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Public Subnet (DMZ)</a:t>
            </a:r>
            <a:r>
              <a:rPr lang="en-US" sz="17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for ingress and a </a:t>
            </a:r>
            <a:r>
              <a:rPr lang="en-US" sz="17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Private Subnet</a:t>
            </a:r>
            <a:r>
              <a:rPr lang="en-US" sz="17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to protect core services.</a:t>
            </a: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7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Traffic Management:</a:t>
            </a:r>
            <a:r>
              <a:rPr lang="en-US" sz="17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A high-availability </a:t>
            </a:r>
            <a:r>
              <a:rPr lang="en-US" sz="17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F5 Load Balancer</a:t>
            </a:r>
            <a:r>
              <a:rPr lang="en-US" sz="17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in the DMZ securely route all user traffic to the application tier.</a:t>
            </a: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7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Application Tier: </a:t>
            </a:r>
            <a:r>
              <a:rPr lang="en-US" sz="17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All services run on a redundant, scalable cluster of six </a:t>
            </a:r>
            <a:r>
              <a:rPr lang="en-US" sz="17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Tomcat</a:t>
            </a:r>
            <a:r>
              <a:rPr lang="en-US" sz="17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servers hosted in a private subnet.</a:t>
            </a:r>
            <a:endParaRPr lang="en-US" sz="1700" b="1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285750" indent="-285750">
              <a:lnSpc>
                <a:spcPct val="90000"/>
              </a:lnSpc>
              <a:buClr>
                <a:srgbClr val="37D837"/>
              </a:buClr>
              <a:buFont typeface="Arial" panose="020B0604020202020204" pitchFamily="34" charset="0"/>
              <a:buChar char="•"/>
            </a:pPr>
            <a:r>
              <a:rPr lang="en-US" sz="17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Data Tier: MS SQL Cluster</a:t>
            </a:r>
            <a:r>
              <a:rPr lang="en-US" sz="17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segregated by workload.</a:t>
            </a:r>
            <a:endParaRPr lang="en-US" sz="1700" b="1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server&#10;&#10;AI-generated content may be incorrect.">
            <a:extLst>
              <a:ext uri="{FF2B5EF4-FFF2-40B4-BE49-F238E27FC236}">
                <a16:creationId xmlns:a16="http://schemas.microsoft.com/office/drawing/2014/main" id="{F7F9F6DE-FAE1-2CB5-228A-303BC13D5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r="7174"/>
          <a:stretch>
            <a:fillRect/>
          </a:stretch>
        </p:blipFill>
        <p:spPr>
          <a:xfrm>
            <a:off x="7401978" y="1438360"/>
            <a:ext cx="2556680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23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1768</TotalTime>
  <Words>1325</Words>
  <Application>Microsoft Office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Calisto MT</vt:lpstr>
      <vt:lpstr>Wingdings 2</vt:lpstr>
      <vt:lpstr>Slate</vt:lpstr>
      <vt:lpstr>Case Study: PFEP –A Blueprint for Successful Agentic Workflows</vt:lpstr>
      <vt:lpstr>About Me</vt:lpstr>
      <vt:lpstr>Problem – Inaction at Scale Due to Fragmentation</vt:lpstr>
      <vt:lpstr>Architecture Guardrails</vt:lpstr>
      <vt:lpstr>Engagement Model</vt:lpstr>
      <vt:lpstr>Target State: Data Driven Decisions, Full Accountability</vt:lpstr>
      <vt:lpstr>Business Process Flow</vt:lpstr>
      <vt:lpstr>Logical Architecture</vt:lpstr>
      <vt:lpstr>Deployment Architecture</vt:lpstr>
      <vt:lpstr>Data Flow Diagram</vt:lpstr>
      <vt:lpstr>30% Reduction in Excess Inventory ($60MM Savings)</vt:lpstr>
      <vt:lpstr>Lesson: The Full Lifecycle of an Internal PaaS</vt:lpstr>
      <vt:lpstr>Summary &amp; Key Takeaways</vt:lpstr>
      <vt:lpstr>Applying the PFEP Patterns to Agentic Workflows</vt:lpstr>
      <vt:lpstr>Q&amp;A/Thank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Cowart</dc:creator>
  <cp:lastModifiedBy>Christopher Cowart</cp:lastModifiedBy>
  <cp:revision>21</cp:revision>
  <dcterms:created xsi:type="dcterms:W3CDTF">2025-09-26T22:27:46Z</dcterms:created>
  <dcterms:modified xsi:type="dcterms:W3CDTF">2025-09-28T18:35:30Z</dcterms:modified>
</cp:coreProperties>
</file>